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16137-26A5-4B3E-9009-04147B5FA9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53A28A-560A-4AFC-A68D-D867FE811BC7}">
      <dgm:prSet/>
      <dgm:spPr/>
      <dgm:t>
        <a:bodyPr/>
        <a:lstStyle/>
        <a:p>
          <a:r>
            <a:rPr lang="ar-JO"/>
            <a:t>العصور الأولى: العصر الروماني والبيزنطي</a:t>
          </a:r>
          <a:endParaRPr lang="en-US"/>
        </a:p>
      </dgm:t>
    </dgm:pt>
    <dgm:pt modelId="{0F69699B-594C-4389-9B9A-6F846A32C94B}" type="parTrans" cxnId="{A813EF44-A5D1-41AF-BEC4-593B513FE081}">
      <dgm:prSet/>
      <dgm:spPr/>
      <dgm:t>
        <a:bodyPr/>
        <a:lstStyle/>
        <a:p>
          <a:endParaRPr lang="en-US"/>
        </a:p>
      </dgm:t>
    </dgm:pt>
    <dgm:pt modelId="{9043053E-1AEB-4822-BF02-8225DB579300}" type="sibTrans" cxnId="{A813EF44-A5D1-41AF-BEC4-593B513FE081}">
      <dgm:prSet/>
      <dgm:spPr/>
      <dgm:t>
        <a:bodyPr/>
        <a:lstStyle/>
        <a:p>
          <a:endParaRPr lang="en-US"/>
        </a:p>
      </dgm:t>
    </dgm:pt>
    <dgm:pt modelId="{F94A06D3-DBEF-47B0-BCEA-595AD8069536}">
      <dgm:prSet/>
      <dgm:spPr/>
      <dgm:t>
        <a:bodyPr/>
        <a:lstStyle/>
        <a:p>
          <a:r>
            <a:rPr lang="ar-SA"/>
            <a:t>مجيء يسوع المسيح.</a:t>
          </a:r>
          <a:endParaRPr lang="en-US"/>
        </a:p>
      </dgm:t>
    </dgm:pt>
    <dgm:pt modelId="{D2CC74F8-56BF-4FD4-A815-8B950751889E}" type="parTrans" cxnId="{3DDBBE8C-E952-4446-9057-96D6EAA0B2A2}">
      <dgm:prSet/>
      <dgm:spPr/>
      <dgm:t>
        <a:bodyPr/>
        <a:lstStyle/>
        <a:p>
          <a:endParaRPr lang="en-US"/>
        </a:p>
      </dgm:t>
    </dgm:pt>
    <dgm:pt modelId="{B0876E3A-C679-425B-BD85-E1140842D342}" type="sibTrans" cxnId="{3DDBBE8C-E952-4446-9057-96D6EAA0B2A2}">
      <dgm:prSet/>
      <dgm:spPr/>
      <dgm:t>
        <a:bodyPr/>
        <a:lstStyle/>
        <a:p>
          <a:endParaRPr lang="en-US"/>
        </a:p>
      </dgm:t>
    </dgm:pt>
    <dgm:pt modelId="{914F5479-EC3E-45F8-BE72-35F935DFFCDE}">
      <dgm:prSet/>
      <dgm:spPr/>
      <dgm:t>
        <a:bodyPr/>
        <a:lstStyle/>
        <a:p>
          <a:r>
            <a:rPr lang="ar-JO"/>
            <a:t>العصر البيزنطي (324-636م) المسيحية الدين الرسمي للإمبراطورية البيزنطية</a:t>
          </a:r>
          <a:endParaRPr lang="en-US"/>
        </a:p>
      </dgm:t>
    </dgm:pt>
    <dgm:pt modelId="{7BEBFEA2-477E-4C43-8C99-27E7FD5582B3}" type="parTrans" cxnId="{630290F8-44B0-464C-9FF1-4EC1C4CBD7F0}">
      <dgm:prSet/>
      <dgm:spPr/>
      <dgm:t>
        <a:bodyPr/>
        <a:lstStyle/>
        <a:p>
          <a:endParaRPr lang="en-US"/>
        </a:p>
      </dgm:t>
    </dgm:pt>
    <dgm:pt modelId="{BE0493BB-1C78-4A1A-9F98-411718C99BA0}" type="sibTrans" cxnId="{630290F8-44B0-464C-9FF1-4EC1C4CBD7F0}">
      <dgm:prSet/>
      <dgm:spPr/>
      <dgm:t>
        <a:bodyPr/>
        <a:lstStyle/>
        <a:p>
          <a:endParaRPr lang="en-US"/>
        </a:p>
      </dgm:t>
    </dgm:pt>
    <dgm:pt modelId="{78307FEA-1185-407F-9592-E0F56705E14B}">
      <dgm:prSet/>
      <dgm:spPr/>
      <dgm:t>
        <a:bodyPr/>
        <a:lstStyle/>
        <a:p>
          <a:r>
            <a:rPr lang="ar-JO"/>
            <a:t>العصور الإسلامية:</a:t>
          </a:r>
          <a:endParaRPr lang="en-US"/>
        </a:p>
      </dgm:t>
    </dgm:pt>
    <dgm:pt modelId="{67EB12A0-8750-4226-8EAB-F92341F77E45}" type="parTrans" cxnId="{658B44F9-7320-43EB-A590-61BE4470E2F4}">
      <dgm:prSet/>
      <dgm:spPr/>
      <dgm:t>
        <a:bodyPr/>
        <a:lstStyle/>
        <a:p>
          <a:endParaRPr lang="en-US"/>
        </a:p>
      </dgm:t>
    </dgm:pt>
    <dgm:pt modelId="{9E70FF7A-56F5-4155-B89A-FE25F60460BA}" type="sibTrans" cxnId="{658B44F9-7320-43EB-A590-61BE4470E2F4}">
      <dgm:prSet/>
      <dgm:spPr/>
      <dgm:t>
        <a:bodyPr/>
        <a:lstStyle/>
        <a:p>
          <a:endParaRPr lang="en-US"/>
        </a:p>
      </dgm:t>
    </dgm:pt>
    <dgm:pt modelId="{7BFB832C-4B24-4AF9-B4AF-52A5CFB3E0FB}">
      <dgm:prSet/>
      <dgm:spPr/>
      <dgm:t>
        <a:bodyPr/>
        <a:lstStyle/>
        <a:p>
          <a:r>
            <a:rPr lang="ar-JO"/>
            <a:t>عاش المسيحيون بسلام نسبي</a:t>
          </a:r>
          <a:endParaRPr lang="en-US"/>
        </a:p>
      </dgm:t>
    </dgm:pt>
    <dgm:pt modelId="{54581175-661C-4FFE-9A52-C9A23F2C4D67}" type="parTrans" cxnId="{8D654D83-22D5-4649-88CC-0C5B72D74A6C}">
      <dgm:prSet/>
      <dgm:spPr/>
      <dgm:t>
        <a:bodyPr/>
        <a:lstStyle/>
        <a:p>
          <a:endParaRPr lang="en-US"/>
        </a:p>
      </dgm:t>
    </dgm:pt>
    <dgm:pt modelId="{DE2BB320-E8D4-4261-80A8-DFCF78E671EE}" type="sibTrans" cxnId="{8D654D83-22D5-4649-88CC-0C5B72D74A6C}">
      <dgm:prSet/>
      <dgm:spPr/>
      <dgm:t>
        <a:bodyPr/>
        <a:lstStyle/>
        <a:p>
          <a:endParaRPr lang="en-US"/>
        </a:p>
      </dgm:t>
    </dgm:pt>
    <dgm:pt modelId="{60EB73D5-3CFB-44A3-A938-8109E298EBD9}">
      <dgm:prSet/>
      <dgm:spPr/>
      <dgm:t>
        <a:bodyPr/>
        <a:lstStyle/>
        <a:p>
          <a:r>
            <a:rPr lang="ar-JO"/>
            <a:t>والهجرة المسيحية</a:t>
          </a:r>
          <a:endParaRPr lang="en-US"/>
        </a:p>
      </dgm:t>
    </dgm:pt>
    <dgm:pt modelId="{1E9C7236-4B98-45CD-8E88-98B482A846BD}" type="parTrans" cxnId="{D142E384-8BF6-4F46-BE7F-AC815CC3CC23}">
      <dgm:prSet/>
      <dgm:spPr/>
      <dgm:t>
        <a:bodyPr/>
        <a:lstStyle/>
        <a:p>
          <a:endParaRPr lang="en-US"/>
        </a:p>
      </dgm:t>
    </dgm:pt>
    <dgm:pt modelId="{209C3063-1A1A-4365-9F31-B8FE115D68A3}" type="sibTrans" cxnId="{D142E384-8BF6-4F46-BE7F-AC815CC3CC23}">
      <dgm:prSet/>
      <dgm:spPr/>
      <dgm:t>
        <a:bodyPr/>
        <a:lstStyle/>
        <a:p>
          <a:endParaRPr lang="en-US"/>
        </a:p>
      </dgm:t>
    </dgm:pt>
    <dgm:pt modelId="{261AD9B8-2800-4C37-9E49-B65F4AD75320}">
      <dgm:prSet/>
      <dgm:spPr/>
      <dgm:t>
        <a:bodyPr/>
        <a:lstStyle/>
        <a:p>
          <a:r>
            <a:rPr lang="ar-JO"/>
            <a:t>العصور الحديثة:</a:t>
          </a:r>
          <a:endParaRPr lang="en-US"/>
        </a:p>
      </dgm:t>
    </dgm:pt>
    <dgm:pt modelId="{CB3EDB26-697B-4ED9-A98C-9BE6FE345EC0}" type="parTrans" cxnId="{4615BBC4-536F-4B22-B34C-195AB187BDBA}">
      <dgm:prSet/>
      <dgm:spPr/>
      <dgm:t>
        <a:bodyPr/>
        <a:lstStyle/>
        <a:p>
          <a:endParaRPr lang="en-US"/>
        </a:p>
      </dgm:t>
    </dgm:pt>
    <dgm:pt modelId="{5965B22E-95CC-4F2E-AC9E-8CE0726C2A45}" type="sibTrans" cxnId="{4615BBC4-536F-4B22-B34C-195AB187BDBA}">
      <dgm:prSet/>
      <dgm:spPr/>
      <dgm:t>
        <a:bodyPr/>
        <a:lstStyle/>
        <a:p>
          <a:endParaRPr lang="en-US"/>
        </a:p>
      </dgm:t>
    </dgm:pt>
    <dgm:pt modelId="{EBF09756-ADAC-4C78-8CD8-D9E051536ADC}">
      <dgm:prSet/>
      <dgm:spPr/>
      <dgm:t>
        <a:bodyPr/>
        <a:lstStyle/>
        <a:p>
          <a:r>
            <a:rPr lang="ar-JO"/>
            <a:t>العهد العثماني (1516-1918)</a:t>
          </a:r>
          <a:endParaRPr lang="en-US"/>
        </a:p>
      </dgm:t>
    </dgm:pt>
    <dgm:pt modelId="{3958596D-6E2A-4139-9B2A-967486AC1038}" type="parTrans" cxnId="{FF4AFCF9-F00F-4422-B9AF-D4B7637D50BA}">
      <dgm:prSet/>
      <dgm:spPr/>
      <dgm:t>
        <a:bodyPr/>
        <a:lstStyle/>
        <a:p>
          <a:endParaRPr lang="en-US"/>
        </a:p>
      </dgm:t>
    </dgm:pt>
    <dgm:pt modelId="{3B1B077D-D227-481D-972E-940847281897}" type="sibTrans" cxnId="{FF4AFCF9-F00F-4422-B9AF-D4B7637D50BA}">
      <dgm:prSet/>
      <dgm:spPr/>
      <dgm:t>
        <a:bodyPr/>
        <a:lstStyle/>
        <a:p>
          <a:endParaRPr lang="en-US"/>
        </a:p>
      </dgm:t>
    </dgm:pt>
    <dgm:pt modelId="{4105A92D-45BF-47D1-B231-048EAD956DEE}">
      <dgm:prSet/>
      <dgm:spPr/>
      <dgm:t>
        <a:bodyPr/>
        <a:lstStyle/>
        <a:p>
          <a:r>
            <a:rPr lang="ar-JO"/>
            <a:t>أعيد بناء بعض الكنائس والأديرة.</a:t>
          </a:r>
          <a:endParaRPr lang="en-US"/>
        </a:p>
      </dgm:t>
    </dgm:pt>
    <dgm:pt modelId="{56F71FA7-074D-42D3-BEC5-9D5661776FF8}" type="parTrans" cxnId="{F59D1402-6446-4CF7-914A-354DBBFDF5DA}">
      <dgm:prSet/>
      <dgm:spPr/>
      <dgm:t>
        <a:bodyPr/>
        <a:lstStyle/>
        <a:p>
          <a:endParaRPr lang="en-US"/>
        </a:p>
      </dgm:t>
    </dgm:pt>
    <dgm:pt modelId="{D4B84B77-1146-47FB-9AE6-3EAD3EADFD35}" type="sibTrans" cxnId="{F59D1402-6446-4CF7-914A-354DBBFDF5DA}">
      <dgm:prSet/>
      <dgm:spPr/>
      <dgm:t>
        <a:bodyPr/>
        <a:lstStyle/>
        <a:p>
          <a:endParaRPr lang="en-US"/>
        </a:p>
      </dgm:t>
    </dgm:pt>
    <dgm:pt modelId="{3BC701B0-F2F7-430D-9FE2-812BDD3EB1DD}">
      <dgm:prSet/>
      <dgm:spPr/>
      <dgm:t>
        <a:bodyPr/>
        <a:lstStyle/>
        <a:p>
          <a:r>
            <a:rPr lang="ar-JO"/>
            <a:t>عهد الإمارة والدولة الأردنية الحديثة (1921 - الآن):</a:t>
          </a:r>
          <a:endParaRPr lang="en-US"/>
        </a:p>
      </dgm:t>
    </dgm:pt>
    <dgm:pt modelId="{EB6A6555-6B6E-411F-9842-B168A86AC22C}" type="parTrans" cxnId="{9D5C1DCA-742C-48D7-B5EB-9EE2602227DF}">
      <dgm:prSet/>
      <dgm:spPr/>
      <dgm:t>
        <a:bodyPr/>
        <a:lstStyle/>
        <a:p>
          <a:endParaRPr lang="en-US"/>
        </a:p>
      </dgm:t>
    </dgm:pt>
    <dgm:pt modelId="{32937FE5-35CA-4151-8DE2-1F92816E94C0}" type="sibTrans" cxnId="{9D5C1DCA-742C-48D7-B5EB-9EE2602227DF}">
      <dgm:prSet/>
      <dgm:spPr/>
      <dgm:t>
        <a:bodyPr/>
        <a:lstStyle/>
        <a:p>
          <a:endParaRPr lang="en-US"/>
        </a:p>
      </dgm:t>
    </dgm:pt>
    <dgm:pt modelId="{A65305D3-B640-492E-981C-A427C85D846E}">
      <dgm:prSet/>
      <dgm:spPr/>
      <dgm:t>
        <a:bodyPr/>
        <a:lstStyle/>
        <a:p>
          <a:r>
            <a:rPr lang="ar-JO" dirty="0"/>
            <a:t>في عهد الملك عبد الله الأول، حصل المسيحيون على مكانة مميزة في الدولة الأردنية.</a:t>
          </a:r>
          <a:endParaRPr lang="en-US" dirty="0"/>
        </a:p>
      </dgm:t>
    </dgm:pt>
    <dgm:pt modelId="{C2A3F06C-4122-427F-A2A7-CBD143F62F3A}" type="parTrans" cxnId="{3E6662CF-69FD-48EE-9FE7-B6022F434FAC}">
      <dgm:prSet/>
      <dgm:spPr/>
      <dgm:t>
        <a:bodyPr/>
        <a:lstStyle/>
        <a:p>
          <a:endParaRPr lang="en-US"/>
        </a:p>
      </dgm:t>
    </dgm:pt>
    <dgm:pt modelId="{E08F27D9-20BC-495F-A9DC-68AF42DFC6BB}" type="sibTrans" cxnId="{3E6662CF-69FD-48EE-9FE7-B6022F434FAC}">
      <dgm:prSet/>
      <dgm:spPr/>
      <dgm:t>
        <a:bodyPr/>
        <a:lstStyle/>
        <a:p>
          <a:endParaRPr lang="en-US"/>
        </a:p>
      </dgm:t>
    </dgm:pt>
    <dgm:pt modelId="{ECB33177-C00F-9F4B-B4DA-AF74CF394A31}">
      <dgm:prSet/>
      <dgm:spPr/>
      <dgm:t>
        <a:bodyPr/>
        <a:lstStyle/>
        <a:p>
          <a:endParaRPr lang="en-US" dirty="0"/>
        </a:p>
      </dgm:t>
    </dgm:pt>
    <dgm:pt modelId="{84ACAFC4-4F5E-6244-80CD-B1E4C753ED17}" type="parTrans" cxnId="{FFCF8E03-19C0-034D-866E-C9732AA8F386}">
      <dgm:prSet/>
      <dgm:spPr/>
      <dgm:t>
        <a:bodyPr/>
        <a:lstStyle/>
        <a:p>
          <a:endParaRPr lang="en-US"/>
        </a:p>
      </dgm:t>
    </dgm:pt>
    <dgm:pt modelId="{90AF634A-C808-3445-832E-C56EF74B4440}" type="sibTrans" cxnId="{FFCF8E03-19C0-034D-866E-C9732AA8F386}">
      <dgm:prSet/>
      <dgm:spPr/>
      <dgm:t>
        <a:bodyPr/>
        <a:lstStyle/>
        <a:p>
          <a:endParaRPr lang="en-US"/>
        </a:p>
      </dgm:t>
    </dgm:pt>
    <dgm:pt modelId="{3C3354FA-DFBB-2543-9DF8-838AB4B9BE0C}">
      <dgm:prSet/>
      <dgm:spPr/>
      <dgm:t>
        <a:bodyPr/>
        <a:lstStyle/>
        <a:p>
          <a:pPr rtl="1"/>
          <a:endParaRPr lang="en-US" dirty="0"/>
        </a:p>
      </dgm:t>
    </dgm:pt>
    <dgm:pt modelId="{4F8A77BA-5746-C84F-9D72-2BDCB80EAE61}" type="parTrans" cxnId="{3AC358BC-7752-6746-9F39-54E8223E76AE}">
      <dgm:prSet/>
      <dgm:spPr/>
      <dgm:t>
        <a:bodyPr/>
        <a:lstStyle/>
        <a:p>
          <a:endParaRPr lang="en-US"/>
        </a:p>
      </dgm:t>
    </dgm:pt>
    <dgm:pt modelId="{B49FC9ED-91F3-EA43-98A9-027D9E74BC82}" type="sibTrans" cxnId="{3AC358BC-7752-6746-9F39-54E8223E76AE}">
      <dgm:prSet/>
      <dgm:spPr/>
      <dgm:t>
        <a:bodyPr/>
        <a:lstStyle/>
        <a:p>
          <a:endParaRPr lang="en-US"/>
        </a:p>
      </dgm:t>
    </dgm:pt>
    <dgm:pt modelId="{C78074A7-EE4C-B945-903F-7567BC05D761}" type="pres">
      <dgm:prSet presAssocID="{0FB16137-26A5-4B3E-9009-04147B5FA981}" presName="linear" presStyleCnt="0">
        <dgm:presLayoutVars>
          <dgm:dir/>
          <dgm:animLvl val="lvl"/>
          <dgm:resizeHandles val="exact"/>
        </dgm:presLayoutVars>
      </dgm:prSet>
      <dgm:spPr/>
    </dgm:pt>
    <dgm:pt modelId="{EE0352D9-C684-144D-8E97-8F8799E29855}" type="pres">
      <dgm:prSet presAssocID="{A653A28A-560A-4AFC-A68D-D867FE811BC7}" presName="parentLin" presStyleCnt="0"/>
      <dgm:spPr/>
    </dgm:pt>
    <dgm:pt modelId="{D3C46B3C-8F89-C946-8AC9-AA41A820A1BE}" type="pres">
      <dgm:prSet presAssocID="{A653A28A-560A-4AFC-A68D-D867FE811BC7}" presName="parentLeftMargin" presStyleLbl="node1" presStyleIdx="0" presStyleCnt="3"/>
      <dgm:spPr/>
    </dgm:pt>
    <dgm:pt modelId="{DDE5FD66-B8F7-6B40-B908-1503F9EE185D}" type="pres">
      <dgm:prSet presAssocID="{A653A28A-560A-4AFC-A68D-D867FE811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9D797A-F35C-1E49-971A-A81749CF2313}" type="pres">
      <dgm:prSet presAssocID="{A653A28A-560A-4AFC-A68D-D867FE811BC7}" presName="negativeSpace" presStyleCnt="0"/>
      <dgm:spPr/>
    </dgm:pt>
    <dgm:pt modelId="{888CCF07-1988-DE41-8D37-7194F2700FBC}" type="pres">
      <dgm:prSet presAssocID="{A653A28A-560A-4AFC-A68D-D867FE811BC7}" presName="childText" presStyleLbl="conFgAcc1" presStyleIdx="0" presStyleCnt="3">
        <dgm:presLayoutVars>
          <dgm:bulletEnabled val="1"/>
        </dgm:presLayoutVars>
      </dgm:prSet>
      <dgm:spPr/>
    </dgm:pt>
    <dgm:pt modelId="{4270C335-6F54-2B46-AEE2-AB4EE712F60A}" type="pres">
      <dgm:prSet presAssocID="{9043053E-1AEB-4822-BF02-8225DB579300}" presName="spaceBetweenRectangles" presStyleCnt="0"/>
      <dgm:spPr/>
    </dgm:pt>
    <dgm:pt modelId="{19CD0DC6-C1AC-8C40-B743-A5BF03554013}" type="pres">
      <dgm:prSet presAssocID="{78307FEA-1185-407F-9592-E0F56705E14B}" presName="parentLin" presStyleCnt="0"/>
      <dgm:spPr/>
    </dgm:pt>
    <dgm:pt modelId="{8A77E5CF-8ABF-6641-9AA3-C0542D3FEAA7}" type="pres">
      <dgm:prSet presAssocID="{78307FEA-1185-407F-9592-E0F56705E14B}" presName="parentLeftMargin" presStyleLbl="node1" presStyleIdx="0" presStyleCnt="3"/>
      <dgm:spPr/>
    </dgm:pt>
    <dgm:pt modelId="{B80AAB3D-081C-944B-8EC4-8F8FA107356D}" type="pres">
      <dgm:prSet presAssocID="{78307FEA-1185-407F-9592-E0F56705E1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CCD97F-D76D-F144-B97D-911971F03DFA}" type="pres">
      <dgm:prSet presAssocID="{78307FEA-1185-407F-9592-E0F56705E14B}" presName="negativeSpace" presStyleCnt="0"/>
      <dgm:spPr/>
    </dgm:pt>
    <dgm:pt modelId="{ACBC1CE0-96D7-264E-A4F6-506C12D7E7D4}" type="pres">
      <dgm:prSet presAssocID="{78307FEA-1185-407F-9592-E0F56705E14B}" presName="childText" presStyleLbl="conFgAcc1" presStyleIdx="1" presStyleCnt="3">
        <dgm:presLayoutVars>
          <dgm:bulletEnabled val="1"/>
        </dgm:presLayoutVars>
      </dgm:prSet>
      <dgm:spPr/>
    </dgm:pt>
    <dgm:pt modelId="{A2188F85-6A8B-734A-AFED-6557AD4C879F}" type="pres">
      <dgm:prSet presAssocID="{9E70FF7A-56F5-4155-B89A-FE25F60460BA}" presName="spaceBetweenRectangles" presStyleCnt="0"/>
      <dgm:spPr/>
    </dgm:pt>
    <dgm:pt modelId="{9CC860D9-60AA-374A-ABE6-CC29B0039BC3}" type="pres">
      <dgm:prSet presAssocID="{261AD9B8-2800-4C37-9E49-B65F4AD75320}" presName="parentLin" presStyleCnt="0"/>
      <dgm:spPr/>
    </dgm:pt>
    <dgm:pt modelId="{EECAB8E0-7456-0D44-80E2-B9175D4DD535}" type="pres">
      <dgm:prSet presAssocID="{261AD9B8-2800-4C37-9E49-B65F4AD75320}" presName="parentLeftMargin" presStyleLbl="node1" presStyleIdx="1" presStyleCnt="3"/>
      <dgm:spPr/>
    </dgm:pt>
    <dgm:pt modelId="{B6D9174A-A8DA-C941-B34B-06CBC7B19016}" type="pres">
      <dgm:prSet presAssocID="{261AD9B8-2800-4C37-9E49-B65F4AD7532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187A69E-F848-254E-BAFB-0EC7E1DA774D}" type="pres">
      <dgm:prSet presAssocID="{261AD9B8-2800-4C37-9E49-B65F4AD75320}" presName="negativeSpace" presStyleCnt="0"/>
      <dgm:spPr/>
    </dgm:pt>
    <dgm:pt modelId="{3F017567-86F5-7F46-BCAC-07C453DADC1E}" type="pres">
      <dgm:prSet presAssocID="{261AD9B8-2800-4C37-9E49-B65F4AD753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59D1402-6446-4CF7-914A-354DBBFDF5DA}" srcId="{EBF09756-ADAC-4C78-8CD8-D9E051536ADC}" destId="{4105A92D-45BF-47D1-B231-048EAD956DEE}" srcOrd="0" destOrd="0" parTransId="{56F71FA7-074D-42D3-BEC5-9D5661776FF8}" sibTransId="{D4B84B77-1146-47FB-9AE6-3EAD3EADFD35}"/>
    <dgm:cxn modelId="{FFCF8E03-19C0-034D-866E-C9732AA8F386}" srcId="{3BC701B0-F2F7-430D-9FE2-812BDD3EB1DD}" destId="{ECB33177-C00F-9F4B-B4DA-AF74CF394A31}" srcOrd="2" destOrd="0" parTransId="{84ACAFC4-4F5E-6244-80CD-B1E4C753ED17}" sibTransId="{90AF634A-C808-3445-832E-C56EF74B4440}"/>
    <dgm:cxn modelId="{B474260D-67C4-2549-A1E9-235F659760FD}" type="presOf" srcId="{A653A28A-560A-4AFC-A68D-D867FE811BC7}" destId="{DDE5FD66-B8F7-6B40-B908-1503F9EE185D}" srcOrd="1" destOrd="0" presId="urn:microsoft.com/office/officeart/2005/8/layout/list1"/>
    <dgm:cxn modelId="{F0EF8610-8D9C-9445-9CAE-7DA36ADF5B3F}" type="presOf" srcId="{3BC701B0-F2F7-430D-9FE2-812BDD3EB1DD}" destId="{3F017567-86F5-7F46-BCAC-07C453DADC1E}" srcOrd="0" destOrd="2" presId="urn:microsoft.com/office/officeart/2005/8/layout/list1"/>
    <dgm:cxn modelId="{132ACB28-A568-0043-AAE1-BAC182250916}" type="presOf" srcId="{261AD9B8-2800-4C37-9E49-B65F4AD75320}" destId="{EECAB8E0-7456-0D44-80E2-B9175D4DD535}" srcOrd="0" destOrd="0" presId="urn:microsoft.com/office/officeart/2005/8/layout/list1"/>
    <dgm:cxn modelId="{A813EF44-A5D1-41AF-BEC4-593B513FE081}" srcId="{0FB16137-26A5-4B3E-9009-04147B5FA981}" destId="{A653A28A-560A-4AFC-A68D-D867FE811BC7}" srcOrd="0" destOrd="0" parTransId="{0F69699B-594C-4389-9B9A-6F846A32C94B}" sibTransId="{9043053E-1AEB-4822-BF02-8225DB579300}"/>
    <dgm:cxn modelId="{CFE24A48-D255-E144-A92F-F6CBA3E19131}" type="presOf" srcId="{4105A92D-45BF-47D1-B231-048EAD956DEE}" destId="{3F017567-86F5-7F46-BCAC-07C453DADC1E}" srcOrd="0" destOrd="1" presId="urn:microsoft.com/office/officeart/2005/8/layout/list1"/>
    <dgm:cxn modelId="{C157B657-8846-4243-8AEE-DC322B7A9016}" type="presOf" srcId="{3C3354FA-DFBB-2543-9DF8-838AB4B9BE0C}" destId="{3F017567-86F5-7F46-BCAC-07C453DADC1E}" srcOrd="0" destOrd="4" presId="urn:microsoft.com/office/officeart/2005/8/layout/list1"/>
    <dgm:cxn modelId="{46D5AD63-71F4-BC4E-BDD8-F17FD575C020}" type="presOf" srcId="{914F5479-EC3E-45F8-BE72-35F935DFFCDE}" destId="{888CCF07-1988-DE41-8D37-7194F2700FBC}" srcOrd="0" destOrd="1" presId="urn:microsoft.com/office/officeart/2005/8/layout/list1"/>
    <dgm:cxn modelId="{9561F17C-8229-B148-871D-DAD90AF7AAF1}" type="presOf" srcId="{EBF09756-ADAC-4C78-8CD8-D9E051536ADC}" destId="{3F017567-86F5-7F46-BCAC-07C453DADC1E}" srcOrd="0" destOrd="0" presId="urn:microsoft.com/office/officeart/2005/8/layout/list1"/>
    <dgm:cxn modelId="{8D654D83-22D5-4649-88CC-0C5B72D74A6C}" srcId="{78307FEA-1185-407F-9592-E0F56705E14B}" destId="{7BFB832C-4B24-4AF9-B4AF-52A5CFB3E0FB}" srcOrd="0" destOrd="0" parTransId="{54581175-661C-4FFE-9A52-C9A23F2C4D67}" sibTransId="{DE2BB320-E8D4-4261-80A8-DFCF78E671EE}"/>
    <dgm:cxn modelId="{D142E384-8BF6-4F46-BE7F-AC815CC3CC23}" srcId="{78307FEA-1185-407F-9592-E0F56705E14B}" destId="{60EB73D5-3CFB-44A3-A938-8109E298EBD9}" srcOrd="1" destOrd="0" parTransId="{1E9C7236-4B98-45CD-8E88-98B482A846BD}" sibTransId="{209C3063-1A1A-4365-9F31-B8FE115D68A3}"/>
    <dgm:cxn modelId="{3DDBBE8C-E952-4446-9057-96D6EAA0B2A2}" srcId="{A653A28A-560A-4AFC-A68D-D867FE811BC7}" destId="{F94A06D3-DBEF-47B0-BCEA-595AD8069536}" srcOrd="0" destOrd="0" parTransId="{D2CC74F8-56BF-4FD4-A815-8B950751889E}" sibTransId="{B0876E3A-C679-425B-BD85-E1140842D342}"/>
    <dgm:cxn modelId="{A9B0B78D-3F42-3140-AC5D-9483528B2FBE}" type="presOf" srcId="{7BFB832C-4B24-4AF9-B4AF-52A5CFB3E0FB}" destId="{ACBC1CE0-96D7-264E-A4F6-506C12D7E7D4}" srcOrd="0" destOrd="0" presId="urn:microsoft.com/office/officeart/2005/8/layout/list1"/>
    <dgm:cxn modelId="{8D822890-9D4A-3E42-BCC1-FA3B241AB0B7}" type="presOf" srcId="{261AD9B8-2800-4C37-9E49-B65F4AD75320}" destId="{B6D9174A-A8DA-C941-B34B-06CBC7B19016}" srcOrd="1" destOrd="0" presId="urn:microsoft.com/office/officeart/2005/8/layout/list1"/>
    <dgm:cxn modelId="{EB304EBC-ACD2-4F4A-BBFF-CE0336A9D49A}" type="presOf" srcId="{ECB33177-C00F-9F4B-B4DA-AF74CF394A31}" destId="{3F017567-86F5-7F46-BCAC-07C453DADC1E}" srcOrd="0" destOrd="5" presId="urn:microsoft.com/office/officeart/2005/8/layout/list1"/>
    <dgm:cxn modelId="{3AC358BC-7752-6746-9F39-54E8223E76AE}" srcId="{3BC701B0-F2F7-430D-9FE2-812BDD3EB1DD}" destId="{3C3354FA-DFBB-2543-9DF8-838AB4B9BE0C}" srcOrd="1" destOrd="0" parTransId="{4F8A77BA-5746-C84F-9D72-2BDCB80EAE61}" sibTransId="{B49FC9ED-91F3-EA43-98A9-027D9E74BC82}"/>
    <dgm:cxn modelId="{FE9B51BE-70ED-E84D-AC46-1F8D559236BA}" type="presOf" srcId="{A653A28A-560A-4AFC-A68D-D867FE811BC7}" destId="{D3C46B3C-8F89-C946-8AC9-AA41A820A1BE}" srcOrd="0" destOrd="0" presId="urn:microsoft.com/office/officeart/2005/8/layout/list1"/>
    <dgm:cxn modelId="{4615BBC4-536F-4B22-B34C-195AB187BDBA}" srcId="{0FB16137-26A5-4B3E-9009-04147B5FA981}" destId="{261AD9B8-2800-4C37-9E49-B65F4AD75320}" srcOrd="2" destOrd="0" parTransId="{CB3EDB26-697B-4ED9-A98C-9BE6FE345EC0}" sibTransId="{5965B22E-95CC-4F2E-AC9E-8CE0726C2A45}"/>
    <dgm:cxn modelId="{CFAC21C9-0296-8140-8638-F12EB582CA4E}" type="presOf" srcId="{78307FEA-1185-407F-9592-E0F56705E14B}" destId="{B80AAB3D-081C-944B-8EC4-8F8FA107356D}" srcOrd="1" destOrd="0" presId="urn:microsoft.com/office/officeart/2005/8/layout/list1"/>
    <dgm:cxn modelId="{9D5C1DCA-742C-48D7-B5EB-9EE2602227DF}" srcId="{261AD9B8-2800-4C37-9E49-B65F4AD75320}" destId="{3BC701B0-F2F7-430D-9FE2-812BDD3EB1DD}" srcOrd="1" destOrd="0" parTransId="{EB6A6555-6B6E-411F-9842-B168A86AC22C}" sibTransId="{32937FE5-35CA-4151-8DE2-1F92816E94C0}"/>
    <dgm:cxn modelId="{3E6662CF-69FD-48EE-9FE7-B6022F434FAC}" srcId="{3BC701B0-F2F7-430D-9FE2-812BDD3EB1DD}" destId="{A65305D3-B640-492E-981C-A427C85D846E}" srcOrd="0" destOrd="0" parTransId="{C2A3F06C-4122-427F-A2A7-CBD143F62F3A}" sibTransId="{E08F27D9-20BC-495F-A9DC-68AF42DFC6BB}"/>
    <dgm:cxn modelId="{0C01F6D2-E9F8-E54E-92E9-2269529E610A}" type="presOf" srcId="{F94A06D3-DBEF-47B0-BCEA-595AD8069536}" destId="{888CCF07-1988-DE41-8D37-7194F2700FBC}" srcOrd="0" destOrd="0" presId="urn:microsoft.com/office/officeart/2005/8/layout/list1"/>
    <dgm:cxn modelId="{6FFD40D6-386B-1E49-8039-5E37F21F897C}" type="presOf" srcId="{0FB16137-26A5-4B3E-9009-04147B5FA981}" destId="{C78074A7-EE4C-B945-903F-7567BC05D761}" srcOrd="0" destOrd="0" presId="urn:microsoft.com/office/officeart/2005/8/layout/list1"/>
    <dgm:cxn modelId="{80697BDD-863F-054F-8E29-27AA2E795F10}" type="presOf" srcId="{A65305D3-B640-492E-981C-A427C85D846E}" destId="{3F017567-86F5-7F46-BCAC-07C453DADC1E}" srcOrd="0" destOrd="3" presId="urn:microsoft.com/office/officeart/2005/8/layout/list1"/>
    <dgm:cxn modelId="{3A64D6ED-F0CF-564C-9A02-EBD4E6A7F390}" type="presOf" srcId="{60EB73D5-3CFB-44A3-A938-8109E298EBD9}" destId="{ACBC1CE0-96D7-264E-A4F6-506C12D7E7D4}" srcOrd="0" destOrd="1" presId="urn:microsoft.com/office/officeart/2005/8/layout/list1"/>
    <dgm:cxn modelId="{7E0080F6-817C-4E4F-98BA-CA69713AEAF2}" type="presOf" srcId="{78307FEA-1185-407F-9592-E0F56705E14B}" destId="{8A77E5CF-8ABF-6641-9AA3-C0542D3FEAA7}" srcOrd="0" destOrd="0" presId="urn:microsoft.com/office/officeart/2005/8/layout/list1"/>
    <dgm:cxn modelId="{630290F8-44B0-464C-9FF1-4EC1C4CBD7F0}" srcId="{A653A28A-560A-4AFC-A68D-D867FE811BC7}" destId="{914F5479-EC3E-45F8-BE72-35F935DFFCDE}" srcOrd="1" destOrd="0" parTransId="{7BEBFEA2-477E-4C43-8C99-27E7FD5582B3}" sibTransId="{BE0493BB-1C78-4A1A-9F98-411718C99BA0}"/>
    <dgm:cxn modelId="{658B44F9-7320-43EB-A590-61BE4470E2F4}" srcId="{0FB16137-26A5-4B3E-9009-04147B5FA981}" destId="{78307FEA-1185-407F-9592-E0F56705E14B}" srcOrd="1" destOrd="0" parTransId="{67EB12A0-8750-4226-8EAB-F92341F77E45}" sibTransId="{9E70FF7A-56F5-4155-B89A-FE25F60460BA}"/>
    <dgm:cxn modelId="{FF4AFCF9-F00F-4422-B9AF-D4B7637D50BA}" srcId="{261AD9B8-2800-4C37-9E49-B65F4AD75320}" destId="{EBF09756-ADAC-4C78-8CD8-D9E051536ADC}" srcOrd="0" destOrd="0" parTransId="{3958596D-6E2A-4139-9B2A-967486AC1038}" sibTransId="{3B1B077D-D227-481D-972E-940847281897}"/>
    <dgm:cxn modelId="{B59486B5-5589-884E-ADD6-BE7BE873A18B}" type="presParOf" srcId="{C78074A7-EE4C-B945-903F-7567BC05D761}" destId="{EE0352D9-C684-144D-8E97-8F8799E29855}" srcOrd="0" destOrd="0" presId="urn:microsoft.com/office/officeart/2005/8/layout/list1"/>
    <dgm:cxn modelId="{05075BCA-2213-5040-A7E7-CB6E6D00727E}" type="presParOf" srcId="{EE0352D9-C684-144D-8E97-8F8799E29855}" destId="{D3C46B3C-8F89-C946-8AC9-AA41A820A1BE}" srcOrd="0" destOrd="0" presId="urn:microsoft.com/office/officeart/2005/8/layout/list1"/>
    <dgm:cxn modelId="{100E2B32-787A-E648-9199-361DEA41F78D}" type="presParOf" srcId="{EE0352D9-C684-144D-8E97-8F8799E29855}" destId="{DDE5FD66-B8F7-6B40-B908-1503F9EE185D}" srcOrd="1" destOrd="0" presId="urn:microsoft.com/office/officeart/2005/8/layout/list1"/>
    <dgm:cxn modelId="{962C41F2-A81D-DD46-83FF-654C54208D51}" type="presParOf" srcId="{C78074A7-EE4C-B945-903F-7567BC05D761}" destId="{B69D797A-F35C-1E49-971A-A81749CF2313}" srcOrd="1" destOrd="0" presId="urn:microsoft.com/office/officeart/2005/8/layout/list1"/>
    <dgm:cxn modelId="{3DEE3D89-2F61-974C-958E-6EC661DFECC1}" type="presParOf" srcId="{C78074A7-EE4C-B945-903F-7567BC05D761}" destId="{888CCF07-1988-DE41-8D37-7194F2700FBC}" srcOrd="2" destOrd="0" presId="urn:microsoft.com/office/officeart/2005/8/layout/list1"/>
    <dgm:cxn modelId="{3D06DB1A-E04B-5A4B-9E18-D9A34950CFCA}" type="presParOf" srcId="{C78074A7-EE4C-B945-903F-7567BC05D761}" destId="{4270C335-6F54-2B46-AEE2-AB4EE712F60A}" srcOrd="3" destOrd="0" presId="urn:microsoft.com/office/officeart/2005/8/layout/list1"/>
    <dgm:cxn modelId="{5768B9EB-10AF-724A-8109-F7052262977F}" type="presParOf" srcId="{C78074A7-EE4C-B945-903F-7567BC05D761}" destId="{19CD0DC6-C1AC-8C40-B743-A5BF03554013}" srcOrd="4" destOrd="0" presId="urn:microsoft.com/office/officeart/2005/8/layout/list1"/>
    <dgm:cxn modelId="{9F33E9DF-54CE-9642-A955-E87F4A1AAE2B}" type="presParOf" srcId="{19CD0DC6-C1AC-8C40-B743-A5BF03554013}" destId="{8A77E5CF-8ABF-6641-9AA3-C0542D3FEAA7}" srcOrd="0" destOrd="0" presId="urn:microsoft.com/office/officeart/2005/8/layout/list1"/>
    <dgm:cxn modelId="{A2640A1C-8A99-0041-A4EF-2CEC65C1A0B2}" type="presParOf" srcId="{19CD0DC6-C1AC-8C40-B743-A5BF03554013}" destId="{B80AAB3D-081C-944B-8EC4-8F8FA107356D}" srcOrd="1" destOrd="0" presId="urn:microsoft.com/office/officeart/2005/8/layout/list1"/>
    <dgm:cxn modelId="{D5264BC8-C86B-5D48-AEBC-67F15508C7DD}" type="presParOf" srcId="{C78074A7-EE4C-B945-903F-7567BC05D761}" destId="{E6CCD97F-D76D-F144-B97D-911971F03DFA}" srcOrd="5" destOrd="0" presId="urn:microsoft.com/office/officeart/2005/8/layout/list1"/>
    <dgm:cxn modelId="{90BDA25B-3388-F64C-8509-B9CD385AB591}" type="presParOf" srcId="{C78074A7-EE4C-B945-903F-7567BC05D761}" destId="{ACBC1CE0-96D7-264E-A4F6-506C12D7E7D4}" srcOrd="6" destOrd="0" presId="urn:microsoft.com/office/officeart/2005/8/layout/list1"/>
    <dgm:cxn modelId="{7E85FB9D-F370-A440-9F03-4BF0CAB7C99C}" type="presParOf" srcId="{C78074A7-EE4C-B945-903F-7567BC05D761}" destId="{A2188F85-6A8B-734A-AFED-6557AD4C879F}" srcOrd="7" destOrd="0" presId="urn:microsoft.com/office/officeart/2005/8/layout/list1"/>
    <dgm:cxn modelId="{B9634DB1-ADB2-1642-B94A-0F02E74B2414}" type="presParOf" srcId="{C78074A7-EE4C-B945-903F-7567BC05D761}" destId="{9CC860D9-60AA-374A-ABE6-CC29B0039BC3}" srcOrd="8" destOrd="0" presId="urn:microsoft.com/office/officeart/2005/8/layout/list1"/>
    <dgm:cxn modelId="{20C5CF9B-4E6C-104A-B6E3-4A345F3C59E7}" type="presParOf" srcId="{9CC860D9-60AA-374A-ABE6-CC29B0039BC3}" destId="{EECAB8E0-7456-0D44-80E2-B9175D4DD535}" srcOrd="0" destOrd="0" presId="urn:microsoft.com/office/officeart/2005/8/layout/list1"/>
    <dgm:cxn modelId="{967757D0-0393-AC43-8444-227960ABE95E}" type="presParOf" srcId="{9CC860D9-60AA-374A-ABE6-CC29B0039BC3}" destId="{B6D9174A-A8DA-C941-B34B-06CBC7B19016}" srcOrd="1" destOrd="0" presId="urn:microsoft.com/office/officeart/2005/8/layout/list1"/>
    <dgm:cxn modelId="{3ED85039-E013-8346-8D58-5D81D01A5EA8}" type="presParOf" srcId="{C78074A7-EE4C-B945-903F-7567BC05D761}" destId="{8187A69E-F848-254E-BAFB-0EC7E1DA774D}" srcOrd="9" destOrd="0" presId="urn:microsoft.com/office/officeart/2005/8/layout/list1"/>
    <dgm:cxn modelId="{C7D2CD39-6EF3-0844-93F6-23D0B3D4E186}" type="presParOf" srcId="{C78074A7-EE4C-B945-903F-7567BC05D761}" destId="{3F017567-86F5-7F46-BCAC-07C453DADC1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CCF07-1988-DE41-8D37-7194F2700FBC}">
      <dsp:nvSpPr>
        <dsp:cNvPr id="0" name=""/>
        <dsp:cNvSpPr/>
      </dsp:nvSpPr>
      <dsp:spPr>
        <a:xfrm>
          <a:off x="0" y="481280"/>
          <a:ext cx="6666833" cy="93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33248" rIns="51742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SA" sz="1600" kern="1200"/>
            <a:t>مجيء يسوع المسيح.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/>
            <a:t>العصر البيزنطي (324-636م) المسيحية الدين الرسمي للإمبراطورية البيزنطية</a:t>
          </a:r>
          <a:endParaRPr lang="en-US" sz="1600" kern="1200"/>
        </a:p>
      </dsp:txBody>
      <dsp:txXfrm>
        <a:off x="0" y="481280"/>
        <a:ext cx="6666833" cy="932399"/>
      </dsp:txXfrm>
    </dsp:sp>
    <dsp:sp modelId="{DDE5FD66-B8F7-6B40-B908-1503F9EE185D}">
      <dsp:nvSpPr>
        <dsp:cNvPr id="0" name=""/>
        <dsp:cNvSpPr/>
      </dsp:nvSpPr>
      <dsp:spPr>
        <a:xfrm>
          <a:off x="333341" y="245120"/>
          <a:ext cx="4666783" cy="472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JO" sz="1600" kern="1200"/>
            <a:t>العصور الأولى: العصر الروماني والبيزنطي</a:t>
          </a:r>
          <a:endParaRPr lang="en-US" sz="1600" kern="1200"/>
        </a:p>
      </dsp:txBody>
      <dsp:txXfrm>
        <a:off x="356398" y="268177"/>
        <a:ext cx="4620669" cy="426206"/>
      </dsp:txXfrm>
    </dsp:sp>
    <dsp:sp modelId="{ACBC1CE0-96D7-264E-A4F6-506C12D7E7D4}">
      <dsp:nvSpPr>
        <dsp:cNvPr id="0" name=""/>
        <dsp:cNvSpPr/>
      </dsp:nvSpPr>
      <dsp:spPr>
        <a:xfrm>
          <a:off x="0" y="1736240"/>
          <a:ext cx="6666833" cy="93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33248" rIns="51742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/>
            <a:t>عاش المسيحيون بسلام نسبي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/>
            <a:t>والهجرة المسيحية</a:t>
          </a:r>
          <a:endParaRPr lang="en-US" sz="1600" kern="1200"/>
        </a:p>
      </dsp:txBody>
      <dsp:txXfrm>
        <a:off x="0" y="1736240"/>
        <a:ext cx="6666833" cy="932399"/>
      </dsp:txXfrm>
    </dsp:sp>
    <dsp:sp modelId="{B80AAB3D-081C-944B-8EC4-8F8FA107356D}">
      <dsp:nvSpPr>
        <dsp:cNvPr id="0" name=""/>
        <dsp:cNvSpPr/>
      </dsp:nvSpPr>
      <dsp:spPr>
        <a:xfrm>
          <a:off x="333341" y="1500080"/>
          <a:ext cx="4666783" cy="47232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JO" sz="1600" kern="1200"/>
            <a:t>العصور الإسلامية:</a:t>
          </a:r>
          <a:endParaRPr lang="en-US" sz="1600" kern="1200"/>
        </a:p>
      </dsp:txBody>
      <dsp:txXfrm>
        <a:off x="356398" y="1523137"/>
        <a:ext cx="4620669" cy="426206"/>
      </dsp:txXfrm>
    </dsp:sp>
    <dsp:sp modelId="{3F017567-86F5-7F46-BCAC-07C453DADC1E}">
      <dsp:nvSpPr>
        <dsp:cNvPr id="0" name=""/>
        <dsp:cNvSpPr/>
      </dsp:nvSpPr>
      <dsp:spPr>
        <a:xfrm>
          <a:off x="0" y="2991200"/>
          <a:ext cx="6666833" cy="2217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33248" rIns="51742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/>
            <a:t>العهد العثماني (1516-1918)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/>
            <a:t>أعيد بناء بعض الكنائس والأديرة.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/>
            <a:t>عهد الإمارة والدولة الأردنية الحديثة (1921 - الآن):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JO" sz="1600" kern="1200" dirty="0"/>
            <a:t>في عهد الملك عبد الله الأول، حصل المسيحيون على مكانة مميزة في الدولة الأردنية.</a:t>
          </a:r>
          <a:endParaRPr lang="en-US" sz="1600" kern="1200" dirty="0"/>
        </a:p>
        <a:p>
          <a:pPr marL="342900" lvl="2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0" y="2991200"/>
        <a:ext cx="6666833" cy="2217599"/>
      </dsp:txXfrm>
    </dsp:sp>
    <dsp:sp modelId="{B6D9174A-A8DA-C941-B34B-06CBC7B19016}">
      <dsp:nvSpPr>
        <dsp:cNvPr id="0" name=""/>
        <dsp:cNvSpPr/>
      </dsp:nvSpPr>
      <dsp:spPr>
        <a:xfrm>
          <a:off x="333341" y="2755040"/>
          <a:ext cx="4666783" cy="47232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JO" sz="1600" kern="1200"/>
            <a:t>العصور الحديثة:</a:t>
          </a:r>
          <a:endParaRPr lang="en-US" sz="1600" kern="1200"/>
        </a:p>
      </dsp:txBody>
      <dsp:txXfrm>
        <a:off x="356398" y="2778097"/>
        <a:ext cx="462066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AD7C3-21D3-B84C-9FBD-4B359A2FFD21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0E488-30E3-5A4B-94FE-D63541C14FE7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20646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0E488-30E3-5A4B-94FE-D63541C14FE7}" type="slidenum">
              <a:rPr lang="en-JO" smtClean="0"/>
              <a:t>1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28818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260C-05BB-7E46-22B7-32486D007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9BC69-2761-AE74-8241-169C75128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503B8-F3A9-C6D5-641B-DB5546F4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05371-FF5A-D438-58BE-6D1CAD6E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D9E54-B6D0-D28E-340E-46E4C3DD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87407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462B-992A-22DB-B25F-B11AB0E5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33D07-3948-9760-4828-D2E285A6B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C7532-35A4-BAA5-ADD8-B44EAF9B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C64E-1CFF-6EDA-97D4-F775564B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DEB98-EF21-D0B4-6501-66B2FEB3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53242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F1E50-CED4-E520-954D-7212A029A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47836-3CE6-DF77-A479-E526CCDD5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8512F-5ED5-58D6-F8FA-601F2B37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FFEFE-2F30-C929-AE28-66460B62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C53A-4D81-77DE-E0DA-46A28573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27250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4588-C1A4-A653-A493-1A73B4A0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A1E7-CF6A-F9C1-3D62-4F0035F8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DBF5E-BB6B-CA34-422B-C1EA7A66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E2986-5D5B-8E31-8476-E5951567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851D-196A-1024-057E-4ACB6D9A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21307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698B-1FC1-AF8D-5E5C-82EF6BB0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5F1D-B80C-C06B-CCF3-2BE135B75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0446F-5684-E84D-80FE-966FBD53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33F02-AA81-93DC-E582-69D3378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38E83-7684-465E-2621-E718B504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57278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048-9B6C-39DB-82DE-91F52DCD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7EC7-ABF2-C08F-4CF1-674DB2379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145B9-3FE7-0FA8-1B75-8FE078558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58C8B-A514-2ADF-4A8A-2735478F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0C40C-BDD0-5109-B071-287EF7FA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DC38F-035E-FC12-CBDE-D06829C5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69735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CD6A-232A-8AF6-B19C-56836E22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13566-5877-961B-B20D-DC7DA0AF4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BD949-F35A-BCF2-DBC8-2BA11E749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037B7-7A75-F571-5B08-FF706A97A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CBB86-877F-E11B-FC97-47FCE6E49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C9154-F113-6BBD-267E-243750EE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C180B-357A-B74D-560E-BBB1C9EF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C96BB-11F8-1C8D-C11E-20A427F0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44555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F8BC-7751-1EF4-EC9C-E9A3029E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11518-89D9-0717-E139-C834F82A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6CF09-D0F5-CD95-4D17-9870EDD8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8D708-9D95-A711-ADA9-352567FF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99691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FAA09-CD05-A540-CA7F-5BCCDEE21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6BC3C-4B2D-3DB9-75FC-74F2ED2D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62F98-8F77-F550-F4A6-E96B3A25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58182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6167-DAFA-4D0F-6011-F646947C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D839-96D5-392A-4567-62531ACB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9D7FE-544F-E0BD-EC88-6262210FA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19EBF-ABF7-302B-42B8-0DCD8569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090D4-A871-A457-440D-E2629868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80FAB-B2C5-3C49-9EC4-4AFECA8E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3001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0672-A3DA-D9A5-CE06-209E0FA8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FEB298-ABED-4D48-8A0A-70771D6FD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0E8E-D396-5291-07DA-75923B2DA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7BCF4-F39B-0AFB-182E-CA0CB461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65D3-8ED7-BD11-F3D8-8A34FE07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D57BC-659F-0950-04F2-49E07928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77025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92EA5-BCE6-AA1F-1825-408E8EDF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0DB79-8060-3D47-D381-D291066AC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9CCE5-12F1-E6A8-53B0-B3444652B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1CFD3-6D54-B04F-AA61-297B7839C3A4}" type="datetimeFigureOut">
              <a:rPr lang="en-JO" smtClean="0"/>
              <a:t>08/12/2024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145A-4C84-CA29-5B03-E74A716BC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491A-53E4-FAD5-FC7A-46B6FC2B2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23855-CFDF-F444-9AF4-1BEA33FECF8F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06219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" name="Rectangle 10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0BC61-9FEE-9415-C302-488622E54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679042"/>
            <a:ext cx="5163022" cy="2228780"/>
          </a:xfrm>
        </p:spPr>
        <p:txBody>
          <a:bodyPr anchor="b">
            <a:normAutofit/>
          </a:bodyPr>
          <a:lstStyle/>
          <a:p>
            <a:r>
              <a:rPr lang="ar-JO" sz="4800" dirty="0"/>
              <a:t>الديانة المسيحية</a:t>
            </a:r>
            <a:br>
              <a:rPr lang="ar-JO" sz="4800" dirty="0"/>
            </a:br>
            <a:r>
              <a:rPr lang="ar-JO" sz="4800" dirty="0"/>
              <a:t> و</a:t>
            </a:r>
            <a:br>
              <a:rPr lang="ar-JO" sz="4800" dirty="0"/>
            </a:br>
            <a:r>
              <a:rPr lang="ar-JO" sz="4800" dirty="0"/>
              <a:t>المسيحيين في الأردن</a:t>
            </a:r>
            <a:endParaRPr lang="en-JO" sz="4800" dirty="0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7CAB3-685F-0BBC-CCCE-C449CB110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941" y="5519162"/>
            <a:ext cx="3504718" cy="892559"/>
          </a:xfrm>
        </p:spPr>
        <p:txBody>
          <a:bodyPr anchor="t">
            <a:normAutofit/>
          </a:bodyPr>
          <a:lstStyle/>
          <a:p>
            <a:pPr algn="l"/>
            <a:r>
              <a:rPr lang="ar-JO" dirty="0">
                <a:solidFill>
                  <a:srgbClr val="FFFFFF"/>
                </a:solidFill>
              </a:rPr>
              <a:t>اسم الطالب: سيف كمال سليم حداد</a:t>
            </a:r>
          </a:p>
          <a:p>
            <a:pPr algn="l"/>
            <a:r>
              <a:rPr lang="ar-JO" dirty="0">
                <a:solidFill>
                  <a:srgbClr val="FFFFFF"/>
                </a:solidFill>
              </a:rPr>
              <a:t>الرقم الجامعي: ٢١١١٠٢١٤</a:t>
            </a:r>
          </a:p>
          <a:p>
            <a:pPr marL="0" indent="0" algn="l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endParaRPr lang="en-JO" dirty="0">
              <a:solidFill>
                <a:srgbClr val="FFFFFF"/>
              </a:solidFill>
            </a:endParaRPr>
          </a:p>
        </p:txBody>
      </p:sp>
      <p:pic>
        <p:nvPicPr>
          <p:cNvPr id="4" name="Picture 3" descr="A flag on a pole&#10;&#10;Description automatically generated">
            <a:extLst>
              <a:ext uri="{FF2B5EF4-FFF2-40B4-BE49-F238E27FC236}">
                <a16:creationId xmlns:a16="http://schemas.microsoft.com/office/drawing/2014/main" id="{3A08FBE1-4346-FC70-0F77-70B275B331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r="28759"/>
          <a:stretch/>
        </p:blipFill>
        <p:spPr bwMode="auto">
          <a:xfrm>
            <a:off x="6741258" y="463404"/>
            <a:ext cx="4828320" cy="555319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73" name="Rectangle 107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9C2D9-7F3C-6DD0-7FC5-7F314A64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ar-JO" sz="4800" dirty="0"/>
              <a:t>أصول الديانة المسيحية</a:t>
            </a:r>
            <a:endParaRPr lang="en-JO" sz="4800" dirty="0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قائمة الدول ذات الغالبية المسيحية - ويكيبيديا">
            <a:extLst>
              <a:ext uri="{FF2B5EF4-FFF2-40B4-BE49-F238E27FC236}">
                <a16:creationId xmlns:a16="http://schemas.microsoft.com/office/drawing/2014/main" id="{781E316C-67AC-B3DF-8435-6D319979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370" y="2599510"/>
            <a:ext cx="6308374" cy="332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89DC-EB0A-9A49-3F9B-94CECDAD5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3604" y="2535204"/>
            <a:ext cx="4530898" cy="3639450"/>
          </a:xfrm>
        </p:spPr>
        <p:txBody>
          <a:bodyPr anchor="ctr">
            <a:normAutofit/>
          </a:bodyPr>
          <a:lstStyle/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1700" dirty="0"/>
              <a:t>المسيحية بدأت في القرن الأول الميلادي في منطقة فلسطين.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17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1700" dirty="0"/>
              <a:t>السيد المسيح (يسوع الناصري) الذي بشر بالمحبة والسلام والغفران.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17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1700" dirty="0"/>
              <a:t>الكتاب المقدس: العهد القديم (التوراة) والعهد الجديد (تعاليم السيد المسيح).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17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1700" dirty="0"/>
              <a:t>انتشار المسيحية: بدأت في الإمبراطورية الرومانية، وانتشرت عبر تلاميذ المسيح والكنائس الأولى.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1700" dirty="0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2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5" name="Rectangle 16394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B8A95-C718-CD15-75A1-AC15C367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228474" cy="2101850"/>
          </a:xfrm>
        </p:spPr>
        <p:txBody>
          <a:bodyPr>
            <a:normAutofit/>
          </a:bodyPr>
          <a:lstStyle/>
          <a:p>
            <a:pPr algn="ctr"/>
            <a:r>
              <a:rPr lang="ar-JO" sz="2800" dirty="0"/>
              <a:t>المسيحية في الأردن</a:t>
            </a:r>
            <a:endParaRPr lang="en-JO" sz="2800" dirty="0"/>
          </a:p>
        </p:txBody>
      </p:sp>
      <p:sp>
        <p:nvSpPr>
          <p:cNvPr id="16400" name="Rectangle 16399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99" name="Rectangle 16398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2829E-78C8-6549-61CD-A41A867C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310419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r-JO" sz="1700" dirty="0"/>
              <a:t>الأردن موطن لبعض أقدم المجتمعات المسيحية في العالم.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1700" dirty="0"/>
              <a:t>المسيحيون الأردنيون ينتمون إلى الكنائس الأرثوذكسية والكاثوليكية والبروتستانتية.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1700" dirty="0"/>
              <a:t>الأردن كان تحت الحكم الروماني والبيزنطي حيث ازدهرت المسيحية.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1700" dirty="0"/>
          </a:p>
        </p:txBody>
      </p:sp>
      <p:pic>
        <p:nvPicPr>
          <p:cNvPr id="16388" name="Picture 4" descr="‫تاريخ المسيحية المبكرة - ويكيبيديا‬‎">
            <a:extLst>
              <a:ext uri="{FF2B5EF4-FFF2-40B4-BE49-F238E27FC236}">
                <a16:creationId xmlns:a16="http://schemas.microsoft.com/office/drawing/2014/main" id="{BE467371-9CE2-8099-32A1-9572D3D59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b="1034"/>
          <a:stretch/>
        </p:blipFill>
        <p:spPr bwMode="auto">
          <a:xfrm>
            <a:off x="513248" y="3651121"/>
            <a:ext cx="4036745" cy="3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وثائق فيديو: الأرثوذكس و الكاثوليك و البروتستانت – الجزء الأول – مدونة  التاعب">
            <a:extLst>
              <a:ext uri="{FF2B5EF4-FFF2-40B4-BE49-F238E27FC236}">
                <a16:creationId xmlns:a16="http://schemas.microsoft.com/office/drawing/2014/main" id="{EC0F496F-48DB-B2BC-A442-F37F601F6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12" r="-1" b="42946"/>
          <a:stretch/>
        </p:blipFill>
        <p:spPr bwMode="auto">
          <a:xfrm>
            <a:off x="6664468" y="852451"/>
            <a:ext cx="5263864" cy="496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2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‫علماء ورجال دين وأكاديميون : التعايش الديني في الأردن نموذج يحتذى | صحيفة  الرأي‬‎">
            <a:extLst>
              <a:ext uri="{FF2B5EF4-FFF2-40B4-BE49-F238E27FC236}">
                <a16:creationId xmlns:a16="http://schemas.microsoft.com/office/drawing/2014/main" id="{10E07908-9E87-6403-C0FC-5FF3899CF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71" t="-804" r="33766" b="806"/>
          <a:stretch/>
        </p:blipFill>
        <p:spPr bwMode="auto"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الفن البيزنطي – أرشيف الفن">
            <a:extLst>
              <a:ext uri="{FF2B5EF4-FFF2-40B4-BE49-F238E27FC236}">
                <a16:creationId xmlns:a16="http://schemas.microsoft.com/office/drawing/2014/main" id="{4A22EC85-664F-BE73-07C0-DD794F0D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" r="13886" b="-3"/>
          <a:stretch/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‫الحملات الصليبية: التاريخ الكامل - بقلم: د. جوناثان فيليبس • مجلة حكمة‬‎">
            <a:extLst>
              <a:ext uri="{FF2B5EF4-FFF2-40B4-BE49-F238E27FC236}">
                <a16:creationId xmlns:a16="http://schemas.microsoft.com/office/drawing/2014/main" id="{D27CD9FE-51D1-7062-6B1E-50058A9D6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 r="3157" b="-1"/>
          <a:stretch/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306" name="Freeform: Shape 12300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308" name="Freeform: Shape 12302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3604-CA1A-CA14-8EDF-C182206A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ar-JO" sz="3400" dirty="0"/>
              <a:t>تطور المسيحية عبر العصور</a:t>
            </a:r>
            <a:endParaRPr lang="en-JO" sz="3400" dirty="0"/>
          </a:p>
        </p:txBody>
      </p:sp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07" name="Rectangle 12306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D494-0561-6407-03BD-B106D4C4D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العصر البيزنطي (القرن 4-7 ميلادي): المسيحية أصبحت الدين السائد.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الفتوحات الإسلامية (القرن 7): حماية المسيحيين.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الحملات الصليبية والمماليك: بناء الكنائس وتدميرها وفق الظروف السياسية.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العصر الحديث: تعزيز التعايش بين المسلمين والمسيحيين في الأردن.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2000" dirty="0"/>
          </a:p>
        </p:txBody>
      </p:sp>
    </p:spTree>
    <p:extLst>
      <p:ext uri="{BB962C8B-B14F-4D97-AF65-F5344CB8AC3E}">
        <p14:creationId xmlns:p14="http://schemas.microsoft.com/office/powerpoint/2010/main" val="356555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7" name="Rectangle 13326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B36DC-16F9-327D-B511-7AC8B1A9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ar-JO" sz="5400"/>
              <a:t>مساهمات المسيحيين في الأردن</a:t>
            </a:r>
            <a:endParaRPr lang="en-JO" sz="5400"/>
          </a:p>
        </p:txBody>
      </p:sp>
      <p:pic>
        <p:nvPicPr>
          <p:cNvPr id="13316" name="Picture 4" descr="‫نفتخر ونعتز بهذه الشراكة... - Italian Hospital - Amman | Facebook‬‎">
            <a:extLst>
              <a:ext uri="{FF2B5EF4-FFF2-40B4-BE49-F238E27FC236}">
                <a16:creationId xmlns:a16="http://schemas.microsoft.com/office/drawing/2014/main" id="{5BEE0CEC-79E7-6907-534A-8123A8F8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2916" y="617099"/>
            <a:ext cx="2540538" cy="16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مدرسة راهبات الوردية/اربد">
            <a:extLst>
              <a:ext uri="{FF2B5EF4-FFF2-40B4-BE49-F238E27FC236}">
                <a16:creationId xmlns:a16="http://schemas.microsoft.com/office/drawing/2014/main" id="{81CEAE9C-A042-B4FC-6FF7-85DCEBAA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7394" y="617676"/>
            <a:ext cx="2540538" cy="168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8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A122-8839-7EE2-6890-87D9730A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483352" cy="37316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r-JO" sz="2200" dirty="0"/>
              <a:t>التعليم: تأسيس مدارس رائدة مثل مدرسة راهبات الوردية.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200" dirty="0"/>
              <a:t>الصحة: إنشاء مستشفيات مثل المستشفى الإيطالي والمستشفى الإنجيلي.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200" dirty="0"/>
              <a:t>الاقتصاد: دور بارز في التجارة والبنوك، مثل بنك الاستثماري الاردني.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200" dirty="0"/>
              <a:t>السياسة: تمثيل في البرلمان والحكومة.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2200" dirty="0"/>
          </a:p>
        </p:txBody>
      </p:sp>
      <p:pic>
        <p:nvPicPr>
          <p:cNvPr id="13318" name="Picture 6" descr="Agenzia Fides آسيا / الأردن - تسعة هي المقاعد المخصصة للرجال المسيحيين في  الانتخابات المقبلة بينما ينخفض عدد النساء في البرلمان">
            <a:extLst>
              <a:ext uri="{FF2B5EF4-FFF2-40B4-BE49-F238E27FC236}">
                <a16:creationId xmlns:a16="http://schemas.microsoft.com/office/drawing/2014/main" id="{49C5EC3D-93E0-AA90-8CCB-4EE0F118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2916" y="2781708"/>
            <a:ext cx="5295016" cy="337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31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9" name="Rectangle 10268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77597-ED4D-C20D-87A8-968F7E76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681037"/>
            <a:ext cx="6125964" cy="1121294"/>
          </a:xfrm>
        </p:spPr>
        <p:txBody>
          <a:bodyPr anchor="b">
            <a:normAutofit/>
          </a:bodyPr>
          <a:lstStyle/>
          <a:p>
            <a:pPr rtl="1"/>
            <a:r>
              <a:rPr lang="ar-JO" b="1" dirty="0"/>
              <a:t>المواقع المسيحية التاريخية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CE7C-8DE8-007D-87A0-1E918BBB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المغطس: موقع معمودية السيد المسيح.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جبل نيبو: الموقع الذي شاهد منه النبي موسى أرض الميعاد.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مادبا: خريطة فسيفسائية للأراضي المقدسة.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2000" dirty="0"/>
          </a:p>
        </p:txBody>
      </p:sp>
      <p:pic>
        <p:nvPicPr>
          <p:cNvPr id="5" name="Picture 4" descr="A group of people outside a building&#10;&#10;Description automatically generated">
            <a:extLst>
              <a:ext uri="{FF2B5EF4-FFF2-40B4-BE49-F238E27FC236}">
                <a16:creationId xmlns:a16="http://schemas.microsoft.com/office/drawing/2014/main" id="{5358FBAD-5B76-2B9E-07DF-210AEF03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099" t="6029" r="19098" b="18116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0244" name="Picture 4" descr="‫مادبا وأقدم خريطة فسيفسائية للأرض المقدسة - رحى للمدن القديمة - آثار‬‎">
            <a:extLst>
              <a:ext uri="{FF2B5EF4-FFF2-40B4-BE49-F238E27FC236}">
                <a16:creationId xmlns:a16="http://schemas.microsoft.com/office/drawing/2014/main" id="{634028CE-6A20-F654-B2D9-21B28B68D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t="1" r="14094" b="-1"/>
          <a:stretch/>
        </p:blipFill>
        <p:spPr bwMode="auto">
          <a:xfrm>
            <a:off x="5456357" y="2584682"/>
            <a:ext cx="3458367" cy="3718993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5463D-0E65-A65E-5FFF-4DA80321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08" r="3072" b="-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479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05E1F-453D-5147-342C-C3E89EB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ar-SA" sz="4000">
                <a:solidFill>
                  <a:srgbClr val="FFFFFF"/>
                </a:solidFill>
              </a:rPr>
              <a:t>تسلسل المسيحية عبر العصور</a:t>
            </a:r>
            <a:endParaRPr lang="en-JO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16BB6A-918B-6D85-90F5-7D71004B2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46159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0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5" name="Rectangle 14344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9CBA0-1722-4584-EE8F-4E3A307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31" y="571500"/>
            <a:ext cx="2165220" cy="1531476"/>
          </a:xfrm>
        </p:spPr>
        <p:txBody>
          <a:bodyPr anchor="b">
            <a:normAutofit/>
          </a:bodyPr>
          <a:lstStyle/>
          <a:p>
            <a:pPr algn="ctr" rtl="1"/>
            <a:r>
              <a:rPr lang="ar-JO" sz="4000" b="1" dirty="0"/>
              <a:t>الخاتمة</a:t>
            </a:r>
            <a:br>
              <a:rPr lang="ar-JO" sz="4000" b="1" dirty="0"/>
            </a:br>
            <a:endParaRPr lang="en-JO" sz="4000" dirty="0"/>
          </a:p>
        </p:txBody>
      </p:sp>
      <p:pic>
        <p:nvPicPr>
          <p:cNvPr id="14340" name="Picture 4" descr="رؤساء وممثلو الكنائس يهنئون الملك عبدالله الثاني بعيد ميلاده الستين | Abouna">
            <a:extLst>
              <a:ext uri="{FF2B5EF4-FFF2-40B4-BE49-F238E27FC236}">
                <a16:creationId xmlns:a16="http://schemas.microsoft.com/office/drawing/2014/main" id="{829D01D0-3A87-074D-C60B-83B74ADA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" r="1" b="18655"/>
          <a:stretch/>
        </p:blipFill>
        <p:spPr bwMode="auto">
          <a:xfrm>
            <a:off x="5168888" y="354302"/>
            <a:ext cx="6806703" cy="2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D6EB-FD3A-3097-07DA-02D0FB8B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9" y="2674476"/>
            <a:ext cx="4841366" cy="3440282"/>
          </a:xfrm>
        </p:spPr>
        <p:txBody>
          <a:bodyPr>
            <a:normAutofit/>
          </a:bodyPr>
          <a:lstStyle/>
          <a:p>
            <a:endParaRPr lang="ar-JO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الأردن يجسد نموذجًا للتعايش السلمي بين الأديان.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المسيحيون جزء أصيل من النسيج الأردني.</a:t>
            </a:r>
          </a:p>
          <a:p>
            <a:pPr>
              <a:buFont typeface="Arial" panose="020B0604020202020204" pitchFamily="34" charset="0"/>
              <a:buChar char="•"/>
            </a:pPr>
            <a:endParaRPr lang="ar-JO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ar-JO" sz="2000" dirty="0"/>
              <a:t>التحديات الحالية تبرز أهمية الحوار الديني وتعزيز الانفتاح.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2000" dirty="0"/>
          </a:p>
        </p:txBody>
      </p:sp>
      <p:pic>
        <p:nvPicPr>
          <p:cNvPr id="14338" name="Picture 2" descr="الملك: الوجود المسيحي جزء أصيل من نسيج ومستقبل الشرق الأوسط – هلا اخبار">
            <a:extLst>
              <a:ext uri="{FF2B5EF4-FFF2-40B4-BE49-F238E27FC236}">
                <a16:creationId xmlns:a16="http://schemas.microsoft.com/office/drawing/2014/main" id="{AD66CA27-9362-255D-CB2C-117F37FC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 r="1" b="23201"/>
          <a:stretch/>
        </p:blipFill>
        <p:spPr bwMode="auto">
          <a:xfrm>
            <a:off x="5168888" y="3331701"/>
            <a:ext cx="6806703" cy="335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0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0" name="Rectangle 1536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D3DB7-80EA-BD89-30FB-100EADC5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شكرا</a:t>
            </a:r>
            <a:r>
              <a:rPr lang="en-US" sz="5400" dirty="0"/>
              <a:t> </a:t>
            </a:r>
            <a:r>
              <a:rPr lang="en-US" sz="5400" dirty="0" err="1"/>
              <a:t>جزيلا</a:t>
            </a:r>
            <a:endParaRPr lang="en-US" sz="5400" dirty="0"/>
          </a:p>
        </p:txBody>
      </p:sp>
      <p:sp>
        <p:nvSpPr>
          <p:cNvPr id="1537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5" name="Picture 5" descr="مبادرة الوئام بين الاديان نموذج هاشمي لعالم تسوده المحبة والسلام والتسامح -  المدينة نيوز">
            <a:extLst>
              <a:ext uri="{FF2B5EF4-FFF2-40B4-BE49-F238E27FC236}">
                <a16:creationId xmlns:a16="http://schemas.microsoft.com/office/drawing/2014/main" id="{6D1C9695-A00D-F53E-C1C4-D1672111BD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r="17239"/>
          <a:stretch/>
        </p:blipFill>
        <p:spPr bwMode="auto"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85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51E4F-6E8B-66AA-D39B-8C21C84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ar-JO" sz="5400" dirty="0"/>
              <a:t>مقدمة</a:t>
            </a:r>
            <a:endParaRPr lang="en-JO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0A7795-FABA-4218-2F90-1152E18C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sz="2000" dirty="0">
              <a:cs typeface="+mj-cs"/>
            </a:endParaRPr>
          </a:p>
          <a:p>
            <a:r>
              <a:rPr lang="ar-JO" sz="2000" dirty="0">
                <a:cs typeface="+mj-cs"/>
              </a:rPr>
              <a:t>البحث يهدف لفهم تأثير الجغرافيا، الموارد، والتاريخ على هوية الدولة ودور المسيحية</a:t>
            </a:r>
            <a:endParaRPr lang="en-US" sz="2000" dirty="0">
              <a:cs typeface="+mj-cs"/>
            </a:endParaRPr>
          </a:p>
          <a:p>
            <a:pPr marL="0" indent="0">
              <a:buNone/>
            </a:pPr>
            <a:endParaRPr lang="en-US" sz="2000" dirty="0">
              <a:cs typeface="+mj-cs"/>
            </a:endParaRPr>
          </a:p>
          <a:p>
            <a:pPr marL="0" indent="0">
              <a:buNone/>
            </a:pPr>
            <a:endParaRPr lang="en-US" sz="2000" dirty="0">
              <a:cs typeface="+mj-cs"/>
            </a:endParaRPr>
          </a:p>
          <a:p>
            <a:r>
              <a:rPr lang="ar-JO" sz="2000" dirty="0">
                <a:cs typeface="+mj-cs"/>
              </a:rPr>
              <a:t>موقعها الجغرافي المميز يجعلها ملتقى الحضارات</a:t>
            </a:r>
            <a:endParaRPr lang="en-US" sz="2000" dirty="0">
              <a:cs typeface="+mj-cs"/>
            </a:endParaRPr>
          </a:p>
          <a:p>
            <a:endParaRPr lang="en-US" sz="2000" dirty="0">
              <a:cs typeface="+mj-cs"/>
            </a:endParaRPr>
          </a:p>
          <a:p>
            <a:pPr marL="0" indent="0">
              <a:buNone/>
            </a:pPr>
            <a:endParaRPr lang="en-US" sz="2000" dirty="0">
              <a:cs typeface="+mj-cs"/>
            </a:endParaRPr>
          </a:p>
          <a:p>
            <a:r>
              <a:rPr lang="ar-JO" sz="2000" dirty="0">
                <a:cs typeface="+mj-cs"/>
              </a:rPr>
              <a:t>تتميز بتنوعها الجغرافي والثقافي والديني</a:t>
            </a:r>
            <a:endParaRPr lang="en-US" sz="2000" dirty="0">
              <a:cs typeface="+mj-cs"/>
            </a:endParaRPr>
          </a:p>
          <a:p>
            <a:endParaRPr lang="en-US" sz="2000" dirty="0">
              <a:cs typeface="+mj-cs"/>
            </a:endParaRPr>
          </a:p>
          <a:p>
            <a:pPr marL="0" indent="0">
              <a:buNone/>
            </a:pPr>
            <a:endParaRPr lang="en-US" sz="2000" dirty="0">
              <a:cs typeface="+mj-cs"/>
            </a:endParaRPr>
          </a:p>
        </p:txBody>
      </p:sp>
      <p:pic>
        <p:nvPicPr>
          <p:cNvPr id="5" name="Content Placeholder 4" descr="A map of the jordan&#10;&#10;Description automatically generated">
            <a:extLst>
              <a:ext uri="{FF2B5EF4-FFF2-40B4-BE49-F238E27FC236}">
                <a16:creationId xmlns:a16="http://schemas.microsoft.com/office/drawing/2014/main" id="{8F3A4472-F8F4-0260-ACEF-5FF9D453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85800"/>
            <a:ext cx="54589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15F26-DD46-53B1-BFC6-D96DDAA8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274" y="1613023"/>
            <a:ext cx="3446359" cy="868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ar-JO" dirty="0"/>
              <a:t>جغرافيا الأردن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DCFAE0-55ED-053A-DF65-E593D9A59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74" y="3533183"/>
            <a:ext cx="4569198" cy="252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+mj-cs"/>
              </a:rPr>
              <a:t>دولة</a:t>
            </a:r>
            <a:r>
              <a:rPr lang="en-US" sz="20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+mj-cs"/>
              </a:rPr>
              <a:t>عربية</a:t>
            </a:r>
            <a:r>
              <a:rPr lang="en-US" sz="20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+mj-cs"/>
              </a:rPr>
              <a:t>في</a:t>
            </a:r>
            <a:r>
              <a:rPr lang="en-US" sz="20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+mj-cs"/>
              </a:rPr>
              <a:t>قلب</a:t>
            </a:r>
            <a:r>
              <a:rPr lang="en-US" sz="20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+mj-cs"/>
              </a:rPr>
              <a:t>الشرق</a:t>
            </a:r>
            <a:r>
              <a:rPr lang="en-US" sz="20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+mj-cs"/>
              </a:rPr>
              <a:t>الأوسط</a:t>
            </a:r>
            <a:endParaRPr lang="en-US" sz="2000" dirty="0">
              <a:latin typeface="Times New Roman" panose="02020603050405020304" pitchFamily="18" charset="0"/>
              <a:cs typeface="+mj-cs"/>
            </a:endParaRPr>
          </a:p>
          <a:p>
            <a:endParaRPr lang="en-US" sz="2000" dirty="0">
              <a:latin typeface="Times New Roman" panose="02020603050405020304" pitchFamily="18" charset="0"/>
              <a:cs typeface="+mj-cs"/>
            </a:endParaRPr>
          </a:p>
          <a:p>
            <a:r>
              <a:rPr lang="ar-JO" sz="2000" dirty="0">
                <a:cs typeface="+mj-cs"/>
              </a:rPr>
              <a:t>المساحة: حوالي 90,000 كيلومتر مربع.</a:t>
            </a:r>
            <a:endParaRPr lang="en-US" sz="2000" dirty="0">
              <a:cs typeface="+mj-cs"/>
            </a:endParaRPr>
          </a:p>
          <a:p>
            <a:endParaRPr lang="en-US" sz="2000" dirty="0">
              <a:cs typeface="+mj-cs"/>
            </a:endParaRPr>
          </a:p>
          <a:p>
            <a:r>
              <a:rPr lang="ar-JO" sz="2000" dirty="0">
                <a:cs typeface="+mj-cs"/>
              </a:rPr>
              <a:t>يحده سوريا، العراق، السعودية، وفلسطين.</a:t>
            </a:r>
            <a:endParaRPr lang="en-US" sz="2000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globe with a map of the world&#10;&#10;Description automatically generated">
            <a:extLst>
              <a:ext uri="{FF2B5EF4-FFF2-40B4-BE49-F238E27FC236}">
                <a16:creationId xmlns:a16="http://schemas.microsoft.com/office/drawing/2014/main" id="{316514D3-DF4D-E7AB-C1B3-F8E0A9E5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-4"/>
          <a:stretch/>
        </p:blipFill>
        <p:spPr>
          <a:xfrm>
            <a:off x="5872163" y="406879"/>
            <a:ext cx="6044241" cy="6044241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3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A26C624C-963C-4795-B05B-6565DB5AB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2" name="Picture 6" descr="‫صحراء الأردن.. عالم حرب النجوم بين يديك‬‎">
            <a:extLst>
              <a:ext uri="{FF2B5EF4-FFF2-40B4-BE49-F238E27FC236}">
                <a16:creationId xmlns:a16="http://schemas.microsoft.com/office/drawing/2014/main" id="{7E80D0BE-B121-FE37-9846-3EDF926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36" b="-2"/>
          <a:stretch/>
        </p:blipFill>
        <p:spPr bwMode="auto">
          <a:xfrm>
            <a:off x="20" y="10"/>
            <a:ext cx="3728839" cy="41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جبال عجلون - ويكيبيديا">
            <a:extLst>
              <a:ext uri="{FF2B5EF4-FFF2-40B4-BE49-F238E27FC236}">
                <a16:creationId xmlns:a16="http://schemas.microsoft.com/office/drawing/2014/main" id="{731B3D95-C7B8-EA8B-CBDE-559B3316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2" r="12149" b="-2"/>
          <a:stretch/>
        </p:blipFill>
        <p:spPr bwMode="auto">
          <a:xfrm>
            <a:off x="3847755" y="5"/>
            <a:ext cx="3686887" cy="4197368"/>
          </a:xfrm>
          <a:custGeom>
            <a:avLst/>
            <a:gdLst/>
            <a:ahLst/>
            <a:cxnLst/>
            <a:rect l="l" t="t" r="r" b="b"/>
            <a:pathLst>
              <a:path w="3686887" h="4197368">
                <a:moveTo>
                  <a:pt x="0" y="0"/>
                </a:moveTo>
                <a:lnTo>
                  <a:pt x="3686887" y="0"/>
                </a:lnTo>
                <a:lnTo>
                  <a:pt x="3686887" y="3832811"/>
                </a:lnTo>
                <a:lnTo>
                  <a:pt x="3497100" y="3826712"/>
                </a:lnTo>
                <a:cubicBezTo>
                  <a:pt x="3497100" y="3826712"/>
                  <a:pt x="3493758" y="3826712"/>
                  <a:pt x="3493758" y="3826712"/>
                </a:cubicBezTo>
                <a:cubicBezTo>
                  <a:pt x="3426914" y="3823370"/>
                  <a:pt x="3363416" y="3823370"/>
                  <a:pt x="3296571" y="3820027"/>
                </a:cubicBezTo>
                <a:cubicBezTo>
                  <a:pt x="3065966" y="3820027"/>
                  <a:pt x="2835360" y="3820027"/>
                  <a:pt x="2608095" y="3820027"/>
                </a:cubicBezTo>
                <a:cubicBezTo>
                  <a:pt x="2384173" y="3910265"/>
                  <a:pt x="2140198" y="3833396"/>
                  <a:pt x="1919619" y="3903581"/>
                </a:cubicBezTo>
                <a:cubicBezTo>
                  <a:pt x="1685670" y="3900239"/>
                  <a:pt x="1465092" y="3970423"/>
                  <a:pt x="1234485" y="4000503"/>
                </a:cubicBezTo>
                <a:cubicBezTo>
                  <a:pt x="1060693" y="4013871"/>
                  <a:pt x="883561" y="3997160"/>
                  <a:pt x="723139" y="4067345"/>
                </a:cubicBezTo>
                <a:cubicBezTo>
                  <a:pt x="661310" y="4095753"/>
                  <a:pt x="606165" y="4128339"/>
                  <a:pt x="583188" y="4172622"/>
                </a:cubicBezTo>
                <a:lnTo>
                  <a:pt x="575662" y="4197368"/>
                </a:lnTo>
                <a:lnTo>
                  <a:pt x="0" y="41973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‫أشهر الوديان لرحلات المغامرة في الأردن | طقس العرب | طقس العرب‬‎">
            <a:extLst>
              <a:ext uri="{FF2B5EF4-FFF2-40B4-BE49-F238E27FC236}">
                <a16:creationId xmlns:a16="http://schemas.microsoft.com/office/drawing/2014/main" id="{86778411-CDF0-5724-ABB7-958706EB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r="14110" b="-1"/>
          <a:stretch/>
        </p:blipFill>
        <p:spPr bwMode="auto">
          <a:xfrm>
            <a:off x="7653541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‫سهول بلدة #الذنيبة /الرمثا. - البوم صور الاردن | Facebook‬‎">
            <a:extLst>
              <a:ext uri="{FF2B5EF4-FFF2-40B4-BE49-F238E27FC236}">
                <a16:creationId xmlns:a16="http://schemas.microsoft.com/office/drawing/2014/main" id="{6DB26A83-AA08-1A99-5697-AE88B19B4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13" r="-1" b="-1"/>
          <a:stretch/>
        </p:blipFill>
        <p:spPr bwMode="auto">
          <a:xfrm>
            <a:off x="20" y="4297691"/>
            <a:ext cx="6836830" cy="2560309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FF8C0-E998-BCB1-666B-1D5CC1A5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147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طبيعة الأردن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C365-E52E-49C2-F7EF-15900633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650" y="5709565"/>
            <a:ext cx="5395975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التنوع الطبيعي يشمل الجبال، الأودية، الصحارى، والسهول.</a:t>
            </a:r>
          </a:p>
        </p:txBody>
      </p:sp>
      <p:pic>
        <p:nvPicPr>
          <p:cNvPr id="4" name="Picture 4" descr="‫أشهر الوديان لرحلات المغامرة في الأردن | طقس العرب | طقس العرب‬‎">
            <a:extLst>
              <a:ext uri="{FF2B5EF4-FFF2-40B4-BE49-F238E27FC236}">
                <a16:creationId xmlns:a16="http://schemas.microsoft.com/office/drawing/2014/main" id="{3B67CD48-8911-8781-77EC-023CFE4A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r="14110" b="-1"/>
          <a:stretch/>
        </p:blipFill>
        <p:spPr bwMode="auto">
          <a:xfrm>
            <a:off x="7653538" y="0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69" name="Rectangle 516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47D1B-6748-9884-E755-15E20CCE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ar-JO" sz="5400"/>
              <a:t>الجغرافيا والمناخ</a:t>
            </a:r>
            <a:endParaRPr lang="en-JO" sz="5400"/>
          </a:p>
        </p:txBody>
      </p:sp>
      <p:sp>
        <p:nvSpPr>
          <p:cNvPr id="517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4" name="Content Placeholder 2">
            <a:extLst>
              <a:ext uri="{FF2B5EF4-FFF2-40B4-BE49-F238E27FC236}">
                <a16:creationId xmlns:a16="http://schemas.microsoft.com/office/drawing/2014/main" id="{09C7077E-863A-BDAE-AC09-5AA44AA1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الأردن ينقسم إلى ثلاث مناطق طبيعية: غور الأردن، المرتفعات، والهضبة الصحراوية.</a:t>
            </a:r>
          </a:p>
          <a:p>
            <a:pPr marL="0" indent="0" defTabSz="914400" rtl="1" eaLnBrk="1" latinLnBrk="0" hangingPunct="1">
              <a:spcBef>
                <a:spcPts val="1000"/>
              </a:spcBef>
              <a:buNone/>
            </a:pPr>
            <a:endParaRPr lang="ar-JO" sz="2200" dirty="0"/>
          </a:p>
          <a:p>
            <a:pPr rtl="1"/>
            <a:r>
              <a:rPr lang="ar-JO" sz="2200" dirty="0"/>
              <a:t>مناخ معتدل من البحر الأبيض المتوسط في المرتفعات، وحار وجاف في الصحراء.</a:t>
            </a:r>
          </a:p>
          <a:p>
            <a:pPr marL="0" indent="0" defTabSz="914400" rtl="1" eaLnBrk="1" latinLnBrk="0" hangingPunct="1">
              <a:spcBef>
                <a:spcPts val="1000"/>
              </a:spcBef>
              <a:buNone/>
            </a:pPr>
            <a:endParaRPr lang="en-JO" sz="2200" dirty="0"/>
          </a:p>
        </p:txBody>
      </p:sp>
      <p:pic>
        <p:nvPicPr>
          <p:cNvPr id="5122" name="Picture 2" descr="مناخ الأردن - ويكيبيديا">
            <a:extLst>
              <a:ext uri="{FF2B5EF4-FFF2-40B4-BE49-F238E27FC236}">
                <a16:creationId xmlns:a16="http://schemas.microsoft.com/office/drawing/2014/main" id="{3D3C255D-013F-38D4-8FA5-E467A83E8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8126" r="12709" b="7733"/>
          <a:stretch/>
        </p:blipFill>
        <p:spPr bwMode="auto">
          <a:xfrm>
            <a:off x="4314825" y="858166"/>
            <a:ext cx="7877175" cy="54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1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787F9-D422-BF8C-C3E0-F6F5BA2B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ar-JO" dirty="0"/>
              <a:t>الموارد الطبيعية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CDAA0-6F8C-48F1-99D3-28DA594AF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333297"/>
            <a:ext cx="5931861" cy="4159578"/>
          </a:xfrm>
        </p:spPr>
        <p:txBody>
          <a:bodyPr>
            <a:normAutofit/>
          </a:bodyPr>
          <a:lstStyle/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000" dirty="0"/>
              <a:t>الفوسفات: أحد أكبر المصدرين عالميًا.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0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000" dirty="0"/>
              <a:t>اليورانيوم: احتياطي يقدر بـ 80,000 طن.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0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000" dirty="0"/>
              <a:t>الصخر الزيتي: ثاني أكبر احتياطي عالمي.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0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000" dirty="0"/>
              <a:t>الغاز الطبيعي: اكتشافات محدودة تدعم الطلب المحلي.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0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000" dirty="0"/>
              <a:t>البحر الميت: مصدر للأملاح والمعادن.</a:t>
            </a:r>
            <a:endParaRPr lang="en-JO" sz="2000" dirty="0"/>
          </a:p>
        </p:txBody>
      </p:sp>
      <p:pic>
        <p:nvPicPr>
          <p:cNvPr id="6146" name="Picture 2" descr="Atlas of Jordan - الموارد المعدنية - Presses de l'Ifpo">
            <a:extLst>
              <a:ext uri="{FF2B5EF4-FFF2-40B4-BE49-F238E27FC236}">
                <a16:creationId xmlns:a16="http://schemas.microsoft.com/office/drawing/2014/main" id="{3880D1E3-1DB3-DE4A-FCEA-AF0579830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37" r="727"/>
          <a:stretch/>
        </p:blipFill>
        <p:spPr bwMode="auto">
          <a:xfrm>
            <a:off x="3925613" y="0"/>
            <a:ext cx="8263339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951C4-755A-0D5F-D52F-C4B65B15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ar-JO" sz="5400" dirty="0"/>
              <a:t>التعداد السكاني</a:t>
            </a:r>
            <a:endParaRPr lang="en-JO" sz="5400" dirty="0"/>
          </a:p>
        </p:txBody>
      </p:sp>
      <p:sp>
        <p:nvSpPr>
          <p:cNvPr id="718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194E-1858-7234-E8C4-1BE8C40E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68" y="2872899"/>
            <a:ext cx="4368601" cy="3320668"/>
          </a:xfrm>
        </p:spPr>
        <p:txBody>
          <a:bodyPr>
            <a:normAutofit/>
          </a:bodyPr>
          <a:lstStyle/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2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يبلغ عدد السكان حوالي 11.6 مليون نسمة (2024).</a:t>
            </a:r>
          </a:p>
          <a:p>
            <a:pPr marL="0" indent="0" defTabSz="914400" rtl="1" eaLnBrk="1" latinLnBrk="0" hangingPunct="1">
              <a:spcBef>
                <a:spcPts val="1000"/>
              </a:spcBef>
              <a:buNone/>
            </a:pPr>
            <a:endParaRPr lang="ar-JO" sz="2200" dirty="0"/>
          </a:p>
          <a:p>
            <a:pPr marL="0" indent="0" defTabSz="914400" rtl="1" eaLnBrk="1" latinLnBrk="0" hangingPunct="1">
              <a:spcBef>
                <a:spcPts val="1000"/>
              </a:spcBef>
              <a:buNone/>
            </a:pPr>
            <a:endParaRPr lang="ar-JO" sz="22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نسبة الشباب (15-25 عامًا) تشكل 20% من السكان.</a:t>
            </a:r>
            <a:endParaRPr lang="en-JO" sz="2200" dirty="0"/>
          </a:p>
        </p:txBody>
      </p:sp>
      <p:pic>
        <p:nvPicPr>
          <p:cNvPr id="7170" name="Picture 2" descr="متى يصل عدد سكان المملكة إلى 11 مليون شخص وما توزيعهم على المحافظات  ؟..مخططات تفاعلية | جفرا نيوز">
            <a:extLst>
              <a:ext uri="{FF2B5EF4-FFF2-40B4-BE49-F238E27FC236}">
                <a16:creationId xmlns:a16="http://schemas.microsoft.com/office/drawing/2014/main" id="{44B52883-59EC-D242-5863-40259FC8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t="5811" r="12013"/>
          <a:stretch/>
        </p:blipFill>
        <p:spPr bwMode="auto">
          <a:xfrm>
            <a:off x="4896236" y="0"/>
            <a:ext cx="733101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89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0062-5C4C-B4C8-CD21-459D5016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457201"/>
            <a:ext cx="5167311" cy="1390430"/>
          </a:xfrm>
        </p:spPr>
        <p:txBody>
          <a:bodyPr anchor="b">
            <a:normAutofit/>
          </a:bodyPr>
          <a:lstStyle/>
          <a:p>
            <a:r>
              <a:rPr lang="ar-JO" sz="3600" dirty="0"/>
              <a:t>تأثير الجغرافيا على القطاعات الحيوية</a:t>
            </a:r>
            <a:endParaRPr lang="en-JO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22D9-1923-7A09-B9E1-9EAF6855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2614613"/>
            <a:ext cx="5478352" cy="4101497"/>
          </a:xfrm>
        </p:spPr>
        <p:txBody>
          <a:bodyPr>
            <a:normAutofit/>
          </a:bodyPr>
          <a:lstStyle/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400" dirty="0"/>
              <a:t>المياه: نقص حاد بسبب قلة الأمطار وشح الموارد.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4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400" dirty="0"/>
              <a:t>الزراعة: تعتمد على وادي الأردن، لكن المناطق الصحراوية تواجه تحديات.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400" dirty="0"/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400" dirty="0"/>
              <a:t>التجارة: موقع استراتيجي يربط بين الدول.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400" dirty="0"/>
          </a:p>
          <a:p>
            <a:pPr rtl="1"/>
            <a:r>
              <a:rPr lang="ar-JO" sz="2400" dirty="0"/>
              <a:t>الطاقة: الاعتماد على مصادر متجددة لتعويض نقص النفط.</a:t>
            </a:r>
          </a:p>
          <a:p>
            <a:pPr marL="228600" indent="-228600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2400" dirty="0"/>
          </a:p>
        </p:txBody>
      </p:sp>
      <p:pic>
        <p:nvPicPr>
          <p:cNvPr id="8196" name="Picture 4" descr="Atlas of Jordan - الجفاف - Presses de l'Ifpo">
            <a:extLst>
              <a:ext uri="{FF2B5EF4-FFF2-40B4-BE49-F238E27FC236}">
                <a16:creationId xmlns:a16="http://schemas.microsoft.com/office/drawing/2014/main" id="{C577621F-268B-179C-CCAB-939D2EC3A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368"/>
          <a:stretch/>
        </p:blipFill>
        <p:spPr bwMode="auto">
          <a:xfrm>
            <a:off x="5721536" y="1"/>
            <a:ext cx="6470464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0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FB41D-5EFA-C175-034C-6FDB8EB6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ar-JO" sz="5400"/>
              <a:t>تاريخ المسيحيين الأردنيين</a:t>
            </a:r>
            <a:endParaRPr lang="en-JO" sz="5400"/>
          </a:p>
        </p:txBody>
      </p:sp>
      <p:sp>
        <p:nvSpPr>
          <p:cNvPr id="92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BB01-9500-6F56-4E33-CF001226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72899"/>
            <a:ext cx="5250699" cy="3320668"/>
          </a:xfrm>
        </p:spPr>
        <p:txBody>
          <a:bodyPr>
            <a:normAutofit/>
          </a:bodyPr>
          <a:lstStyle/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المسيحية ظهرت في القرن الأول الميلادي.</a:t>
            </a:r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200" dirty="0"/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الأردن جزء من الإمبراطورية الرومانية، ثم البيزنطية.</a:t>
            </a:r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200" dirty="0"/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الغساسنة: دور رئيسي في نشر المسيحية وبناء الكنائس.</a:t>
            </a:r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JO" sz="2200" dirty="0"/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ar-JO" sz="2200" dirty="0"/>
              <a:t>المسيحيون ساهموا في الثورة العربية الكبرى.</a:t>
            </a:r>
          </a:p>
          <a:p>
            <a:pPr marL="228600" indent="-228600" algn="r" defTabSz="914400" rtl="1" eaLnBrk="1" latinLnBrk="0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JO" sz="2200" dirty="0"/>
          </a:p>
        </p:txBody>
      </p:sp>
      <p:pic>
        <p:nvPicPr>
          <p:cNvPr id="9218" name="Picture 2" descr="المسيحية في الأردن - Wikiwand">
            <a:extLst>
              <a:ext uri="{FF2B5EF4-FFF2-40B4-BE49-F238E27FC236}">
                <a16:creationId xmlns:a16="http://schemas.microsoft.com/office/drawing/2014/main" id="{CEC4EB77-F094-6625-5404-ED2F99046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r="4949"/>
          <a:stretch/>
        </p:blipFill>
        <p:spPr bwMode="auto">
          <a:xfrm>
            <a:off x="5454868" y="0"/>
            <a:ext cx="737416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9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569</Words>
  <Application>Microsoft Macintosh PowerPoint</Application>
  <PresentationFormat>Widescreen</PresentationFormat>
  <Paragraphs>113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الديانة المسيحية  و المسيحيين في الأردن</vt:lpstr>
      <vt:lpstr>مقدمة</vt:lpstr>
      <vt:lpstr>جغرافيا الأردن</vt:lpstr>
      <vt:lpstr>طبيعة الأردن</vt:lpstr>
      <vt:lpstr>الجغرافيا والمناخ</vt:lpstr>
      <vt:lpstr>الموارد الطبيعية</vt:lpstr>
      <vt:lpstr>التعداد السكاني</vt:lpstr>
      <vt:lpstr>تأثير الجغرافيا على القطاعات الحيوية</vt:lpstr>
      <vt:lpstr>تاريخ المسيحيين الأردنيين</vt:lpstr>
      <vt:lpstr>أصول الديانة المسيحية</vt:lpstr>
      <vt:lpstr>المسيحية في الأردن</vt:lpstr>
      <vt:lpstr>تطور المسيحية عبر العصور</vt:lpstr>
      <vt:lpstr>مساهمات المسيحيين في الأردن</vt:lpstr>
      <vt:lpstr>المواقع المسيحية التاريخية</vt:lpstr>
      <vt:lpstr>تسلسل المسيحية عبر العصور</vt:lpstr>
      <vt:lpstr>الخاتمة </vt:lpstr>
      <vt:lpstr>شكرا جزيلا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saif haddad</dc:creator>
  <cp:lastModifiedBy>saif haddad</cp:lastModifiedBy>
  <cp:revision>13</cp:revision>
  <dcterms:created xsi:type="dcterms:W3CDTF">2024-12-03T20:24:08Z</dcterms:created>
  <dcterms:modified xsi:type="dcterms:W3CDTF">2024-12-08T05:51:21Z</dcterms:modified>
</cp:coreProperties>
</file>